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6" r:id="rId3"/>
    <p:sldMasterId id="2147483763" r:id="rId4"/>
    <p:sldMasterId id="2147483775" r:id="rId5"/>
  </p:sldMasterIdLst>
  <p:notesMasterIdLst>
    <p:notesMasterId r:id="rId49"/>
  </p:notesMasterIdLst>
  <p:handoutMasterIdLst>
    <p:handoutMasterId r:id="rId50"/>
  </p:handoutMasterIdLst>
  <p:sldIdLst>
    <p:sldId id="398" r:id="rId6"/>
    <p:sldId id="397" r:id="rId7"/>
    <p:sldId id="406" r:id="rId8"/>
    <p:sldId id="407" r:id="rId9"/>
    <p:sldId id="645" r:id="rId10"/>
    <p:sldId id="654" r:id="rId11"/>
    <p:sldId id="399" r:id="rId12"/>
    <p:sldId id="648" r:id="rId13"/>
    <p:sldId id="656" r:id="rId14"/>
    <p:sldId id="657" r:id="rId15"/>
    <p:sldId id="658" r:id="rId16"/>
    <p:sldId id="663" r:id="rId17"/>
    <p:sldId id="664" r:id="rId18"/>
    <p:sldId id="665" r:id="rId19"/>
    <p:sldId id="650" r:id="rId20"/>
    <p:sldId id="313" r:id="rId21"/>
    <p:sldId id="652" r:id="rId22"/>
    <p:sldId id="644" r:id="rId23"/>
    <p:sldId id="659" r:id="rId24"/>
    <p:sldId id="660" r:id="rId25"/>
    <p:sldId id="646" r:id="rId26"/>
    <p:sldId id="315" r:id="rId27"/>
    <p:sldId id="324" r:id="rId28"/>
    <p:sldId id="528" r:id="rId29"/>
    <p:sldId id="605" r:id="rId30"/>
    <p:sldId id="604" r:id="rId31"/>
    <p:sldId id="631" r:id="rId32"/>
    <p:sldId id="634" r:id="rId33"/>
    <p:sldId id="661" r:id="rId34"/>
    <p:sldId id="662" r:id="rId35"/>
    <p:sldId id="651" r:id="rId36"/>
    <p:sldId id="618" r:id="rId37"/>
    <p:sldId id="573" r:id="rId38"/>
    <p:sldId id="611" r:id="rId39"/>
    <p:sldId id="612" r:id="rId40"/>
    <p:sldId id="616" r:id="rId41"/>
    <p:sldId id="617" r:id="rId42"/>
    <p:sldId id="619" r:id="rId43"/>
    <p:sldId id="576" r:id="rId44"/>
    <p:sldId id="522" r:id="rId45"/>
    <p:sldId id="602" r:id="rId46"/>
    <p:sldId id="603" r:id="rId47"/>
    <p:sldId id="609" r:id="rId48"/>
  </p:sldIdLst>
  <p:sldSz cx="9144000" cy="6858000" type="screen4x3"/>
  <p:notesSz cx="6858000" cy="9144000"/>
  <p:embeddedFontLst>
    <p:embeddedFont>
      <p:font typeface="MS PGothic" panose="020B0600070205080204" pitchFamily="34" charset="-128"/>
      <p:regular r:id="rId51"/>
    </p:embeddedFont>
    <p:embeddedFont>
      <p:font typeface="Segoe UI Semilight" panose="020B0402040204020203" pitchFamily="34" charset="0"/>
      <p:regular r:id="rId52"/>
      <p:italic r:id="rId53"/>
    </p:embeddedFont>
    <p:embeddedFont>
      <p:font typeface="Segoe UI" panose="020B0502040204020203" pitchFamily="34" charset="0"/>
      <p:regular r:id="rId54"/>
      <p:bold r:id="rId55"/>
      <p:italic r:id="rId56"/>
      <p:boldItalic r:id="rId57"/>
    </p:embeddedFont>
    <p:embeddedFont>
      <p:font typeface="Segoe UI Semibold" panose="020B0702040204020203" pitchFamily="34" charset="0"/>
      <p:bold r:id="rId58"/>
      <p:boldItalic r:id="rId59"/>
    </p:embeddedFon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Consolas" panose="020B0609020204030204" pitchFamily="49" charset="0"/>
      <p:regular r:id="rId66"/>
      <p:bold r:id="rId67"/>
      <p:italic r:id="rId68"/>
      <p:boldItalic r:id="rId69"/>
    </p:embeddedFont>
    <p:embeddedFont>
      <p:font typeface="Segoe UI Bold" panose="020B0802040204020203" pitchFamily="34" charset="0"/>
      <p:bold r:id="rId70"/>
    </p:embeddedFont>
    <p:embeddedFont>
      <p:font typeface="Segoe UI Light" panose="020B0502040204020203" pitchFamily="34" charset="0"/>
      <p:regular r:id="rId71"/>
      <p:italic r:id="rId72"/>
    </p:embeddedFont>
    <p:embeddedFont>
      <p:font typeface="Mangal" panose="02040503050203030202" pitchFamily="18" charset="0"/>
      <p:regular r:id="rId73"/>
    </p:embeddedFont>
    <p:embeddedFont>
      <p:font typeface="Segoe UI Symbol" panose="020B0502040204020203" pitchFamily="34" charset="0"/>
      <p:regular r:id="rId74"/>
    </p:embeddedFont>
    <p:embeddedFont>
      <p:font typeface="Verdana" panose="020B0604030504040204" pitchFamily="34" charset="0"/>
      <p:regular r:id="rId75"/>
      <p:bold r:id="rId76"/>
      <p:italic r:id="rId77"/>
      <p:boldItalic r:id="rId78"/>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48"/>
            <p14:sldId id="656"/>
            <p14:sldId id="657"/>
            <p14:sldId id="658"/>
            <p14:sldId id="663"/>
            <p14:sldId id="664"/>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3899" autoAdjust="0"/>
  </p:normalViewPr>
  <p:slideViewPr>
    <p:cSldViewPr snapToGrid="0">
      <p:cViewPr varScale="1">
        <p:scale>
          <a:sx n="57" d="100"/>
          <a:sy n="57" d="100"/>
        </p:scale>
        <p:origin x="44" y="8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11.fntdata"/><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5/10/2018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5/10/2018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5/10/2018 9:53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7895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16</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5/10/2018 10:02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22</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27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870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006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28</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29</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5/10/2018 10:10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5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5/10/2018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2848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00516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3" y="291103"/>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587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781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70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2245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7415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764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077" y="5912757"/>
            <a:ext cx="806774" cy="20587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3915" y="649722"/>
            <a:ext cx="7691954" cy="5104275"/>
          </a:xfrm>
          <a:prstGeom prst="rect">
            <a:avLst/>
          </a:prstGeom>
        </p:spPr>
      </p:pic>
    </p:spTree>
    <p:extLst>
      <p:ext uri="{BB962C8B-B14F-4D97-AF65-F5344CB8AC3E}">
        <p14:creationId xmlns:p14="http://schemas.microsoft.com/office/powerpoint/2010/main" val="168279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725572"/>
            <a:ext cx="4370024" cy="1972400"/>
          </a:xfrm>
          <a:noFill/>
        </p:spPr>
        <p:txBody>
          <a:bodyPr lIns="146304" tIns="91440" rIns="146304" bIns="91440" anchor="t" anchorCtr="0"/>
          <a:lstStyle>
            <a:lvl1pPr>
              <a:defRPr sz="3969" spc="-74"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8" y="3608311"/>
            <a:ext cx="3563251" cy="990031"/>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54275" y="1366956"/>
            <a:ext cx="5423774" cy="3599141"/>
          </a:xfrm>
          <a:prstGeom prst="rect">
            <a:avLst/>
          </a:prstGeom>
        </p:spPr>
      </p:pic>
    </p:spTree>
    <p:extLst>
      <p:ext uri="{BB962C8B-B14F-4D97-AF65-F5344CB8AC3E}">
        <p14:creationId xmlns:p14="http://schemas.microsoft.com/office/powerpoint/2010/main" val="545945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spTree>
    <p:extLst>
      <p:ext uri="{BB962C8B-B14F-4D97-AF65-F5344CB8AC3E}">
        <p14:creationId xmlns:p14="http://schemas.microsoft.com/office/powerpoint/2010/main" val="2149076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652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9700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1634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243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1520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spTree>
    <p:extLst>
      <p:ext uri="{BB962C8B-B14F-4D97-AF65-F5344CB8AC3E}">
        <p14:creationId xmlns:p14="http://schemas.microsoft.com/office/powerpoint/2010/main" val="31804844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85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92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40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638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68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96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91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20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8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057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13"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5"/>
            <a:ext cx="8740142" cy="1516569"/>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6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4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11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9"/>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defTabSz="685180" eaLnBrk="0" hangingPunct="0"/>
            <a:r>
              <a:rPr lang="en-US" sz="515">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2" y="3083656"/>
            <a:ext cx="2417896" cy="690695"/>
          </a:xfrm>
          <a:prstGeom prst="rect">
            <a:avLst/>
          </a:prstGeom>
        </p:spPr>
      </p:pic>
    </p:spTree>
    <p:extLst>
      <p:ext uri="{BB962C8B-B14F-4D97-AF65-F5344CB8AC3E}">
        <p14:creationId xmlns:p14="http://schemas.microsoft.com/office/powerpoint/2010/main" val="28785334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267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9"/>
            <a:ext cx="8740142" cy="1845185"/>
          </a:xfrm>
          <a:prstGeom prst="rect">
            <a:avLst/>
          </a:prstGeom>
        </p:spPr>
        <p:txBody>
          <a:bodyPr/>
          <a:lstStyle>
            <a:lvl1pPr marL="213510" indent="-213510">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20" indent="-20651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30" indent="-21351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9" indent="-16800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5" indent="-16800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28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270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82878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117579"/>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779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291073"/>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38332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79"/>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249" rtl="0" eaLnBrk="1" fontAlgn="auto" latinLnBrk="0" hangingPunct="1">
              <a:lnSpc>
                <a:spcPct val="90000"/>
              </a:lnSpc>
              <a:spcBef>
                <a:spcPts val="879"/>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265404"/>
            <a:ext cx="8112178" cy="507511"/>
          </a:xfrm>
          <a:prstGeom prst="rect">
            <a:avLst/>
          </a:prstGeom>
        </p:spPr>
        <p:txBody>
          <a:bodyPr lIns="192024" anchor="ctr"/>
          <a:lstStyle>
            <a:lvl1pPr marL="0" indent="0">
              <a:buNone/>
              <a:defRPr lang="en-US" sz="2331"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14405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822612"/>
            <a:fld id="{8FC53413-301C-47E6-B34C-D76C6FD1FDFC}" type="datetimeFigureOut">
              <a:rPr lang="en-US" smtClean="0">
                <a:solidFill>
                  <a:prstClr val="black">
                    <a:tint val="75000"/>
                  </a:prstClr>
                </a:solidFill>
              </a:rPr>
              <a:pPr defTabSz="822612"/>
              <a:t>5/10/2018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22612"/>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22612"/>
            <a:fld id="{FFA16D97-A570-46C5-8DFA-CD6532C3FC79}" type="slidenum">
              <a:rPr lang="en-US" smtClean="0">
                <a:solidFill>
                  <a:prstClr val="black">
                    <a:tint val="75000"/>
                  </a:prstClr>
                </a:solidFill>
              </a:rPr>
              <a:pPr defTabSz="822612"/>
              <a:t>‹#›</a:t>
            </a:fld>
            <a:endParaRPr lang="en-US">
              <a:solidFill>
                <a:prstClr val="black">
                  <a:tint val="75000"/>
                </a:prstClr>
              </a:solidFill>
            </a:endParaRPr>
          </a:p>
        </p:txBody>
      </p:sp>
    </p:spTree>
    <p:extLst>
      <p:ext uri="{BB962C8B-B14F-4D97-AF65-F5344CB8AC3E}">
        <p14:creationId xmlns:p14="http://schemas.microsoft.com/office/powerpoint/2010/main" val="27141906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de-D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458486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1513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de-D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742431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742007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51141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192270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491483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72387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6568885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191384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10.05.2018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61204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3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920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09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2176165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6668877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35397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36085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38160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4062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850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47928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9303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94744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05361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55287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36308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60283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032614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97511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4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10" r:id="rId21"/>
    <p:sldLayoutId id="2147483724" r:id="rId22"/>
    <p:sldLayoutId id="2147483725" r:id="rId23"/>
    <p:sldLayoutId id="2147483757" r:id="rId24"/>
    <p:sldLayoutId id="2147483760" r:id="rId25"/>
    <p:sldLayoutId id="2147483761" r:id="rId26"/>
    <p:sldLayoutId id="2147483762"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1189178"/>
            <a:ext cx="8740141" cy="15878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rot="5400000">
            <a:off x="6049234" y="3100605"/>
            <a:ext cx="6858623" cy="657418"/>
          </a:xfrm>
          <a:prstGeom prst="rect">
            <a:avLst/>
          </a:prstGeom>
        </p:spPr>
      </p:pic>
    </p:spTree>
    <p:extLst>
      <p:ext uri="{BB962C8B-B14F-4D97-AF65-F5344CB8AC3E}">
        <p14:creationId xmlns:p14="http://schemas.microsoft.com/office/powerpoint/2010/main" val="40490104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503EBAF-BB52-4FEC-9EE9-8BBEE62A6D43}" type="datetimeFigureOut">
              <a:rPr lang="de-DE" smtClean="0">
                <a:solidFill>
                  <a:prstClr val="black">
                    <a:tint val="75000"/>
                  </a:prstClr>
                </a:solidFill>
              </a:rPr>
              <a:pPr defTabSz="685800"/>
              <a:t>10.05.2018</a:t>
            </a:fld>
            <a:endParaRPr lang="de-DE">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de-DE">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8737CF5-2D32-48D6-9100-749DEC1D6F62}" type="slidenum">
              <a:rPr lang="de-DE" smtClean="0">
                <a:solidFill>
                  <a:prstClr val="black">
                    <a:tint val="75000"/>
                  </a:prstClr>
                </a:solidFill>
              </a:rPr>
              <a:pPr defTabSz="685800"/>
              <a:t>‹#›</a:t>
            </a:fld>
            <a:endParaRPr lang="de-DE">
              <a:solidFill>
                <a:prstClr val="black">
                  <a:tint val="75000"/>
                </a:prstClr>
              </a:solidFill>
            </a:endParaRPr>
          </a:p>
        </p:txBody>
      </p:sp>
    </p:spTree>
    <p:extLst>
      <p:ext uri="{BB962C8B-B14F-4D97-AF65-F5344CB8AC3E}">
        <p14:creationId xmlns:p14="http://schemas.microsoft.com/office/powerpoint/2010/main" val="42606243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5/10/2018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7113235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5" r:id="rId19"/>
    <p:sldLayoutId id="2147483796" r:id="rId20"/>
    <p:sldLayoutId id="2147483797" r:id="rId21"/>
    <p:sldLayoutId id="2147483798"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security-center/security-center-intr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chef.io/solutions/windows/" TargetMode="External"/><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5.png"/><Relationship Id="rId4" Type="http://schemas.openxmlformats.org/officeDocument/2006/relationships/hyperlink" Target="http://puppetlabs.com/solutions/microsoft" TargetMode="Externa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emf"/><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4.xml"/><Relationship Id="rId1" Type="http://schemas.openxmlformats.org/officeDocument/2006/relationships/slideLayout" Target="../slideLayouts/slideLayout85.xml"/><Relationship Id="rId4" Type="http://schemas.openxmlformats.org/officeDocument/2006/relationships/image" Target="../media/image64.tiff"/></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emf"/><Relationship Id="rId2" Type="http://schemas.openxmlformats.org/officeDocument/2006/relationships/notesSlide" Target="../notesSlides/notesSlide37.xml"/><Relationship Id="rId1" Type="http://schemas.openxmlformats.org/officeDocument/2006/relationships/slideLayout" Target="../slideLayouts/slideLayout98.xml"/><Relationship Id="rId6" Type="http://schemas.openxmlformats.org/officeDocument/2006/relationships/image" Target="../media/image70.png"/><Relationship Id="rId11" Type="http://schemas.openxmlformats.org/officeDocument/2006/relationships/image" Target="../media/image75.emf"/><Relationship Id="rId5" Type="http://schemas.openxmlformats.org/officeDocument/2006/relationships/image" Target="../media/image69.png"/><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emf"/><Relationship Id="rId14" Type="http://schemas.openxmlformats.org/officeDocument/2006/relationships/image" Target="../media/image78.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lgn="ctr">
              <a:buClr>
                <a:schemeClr val="bg1"/>
              </a:buClr>
              <a:buNone/>
            </a:pPr>
            <a:endParaRPr lang="en-US" b="1" i="1" dirty="0">
              <a:solidFill>
                <a:schemeClr val="tx1"/>
              </a:solidFill>
            </a:endParaRPr>
          </a:p>
          <a:p>
            <a:pPr marL="0" indent="0" algn="ctr">
              <a:buClr>
                <a:schemeClr val="bg1"/>
              </a:buClr>
              <a:buNone/>
            </a:pPr>
            <a:endParaRPr lang="en-US" sz="1800" b="1" dirty="0">
              <a:solidFill>
                <a:schemeClr val="tx1"/>
              </a:solidFill>
            </a:endParaRPr>
          </a:p>
          <a:p>
            <a:pPr marL="0" indent="0" algn="ctr">
              <a:buClr>
                <a:schemeClr val="bg1"/>
              </a:buClr>
              <a:buNone/>
            </a:pPr>
            <a:r>
              <a:rPr lang="en-US" sz="1800" b="1" dirty="0">
                <a:solidFill>
                  <a:schemeClr val="tx1"/>
                </a:solidFill>
              </a:rPr>
              <a:t>Mohd Mishal</a:t>
            </a:r>
          </a:p>
          <a:p>
            <a:pPr marL="0" indent="0" algn="ctr">
              <a:buClr>
                <a:schemeClr val="bg1"/>
              </a:buClr>
              <a:buNone/>
            </a:pPr>
            <a:r>
              <a:rPr lang="en-US" sz="1800" b="1" dirty="0">
                <a:solidFill>
                  <a:schemeClr val="tx1"/>
                </a:solidFill>
              </a:rPr>
              <a:t>Clouds Solution Consultant MCT</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6481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View and manage all your monitoring data easily</a:t>
            </a:r>
          </a:p>
          <a:p>
            <a:r>
              <a:rPr lang="en-US" sz="2100" dirty="0">
                <a:solidFill>
                  <a:srgbClr val="505050"/>
                </a:solidFill>
                <a:latin typeface="Segoe UI" panose="020B0502040204020203" pitchFamily="34" charset="0"/>
              </a:rPr>
              <a:t>Set up alerts and take automated actions</a:t>
            </a:r>
          </a:p>
          <a:p>
            <a:r>
              <a:rPr lang="en-US" sz="2100" dirty="0">
                <a:solidFill>
                  <a:srgbClr val="505050"/>
                </a:solidFill>
                <a:latin typeface="Segoe UI" panose="020B0502040204020203" pitchFamily="34" charset="0"/>
              </a:rPr>
              <a:t>Diagnose operational issues quickly</a:t>
            </a:r>
          </a:p>
          <a:p>
            <a:r>
              <a:rPr lang="en-US" sz="2100" dirty="0">
                <a:solidFill>
                  <a:srgbClr val="505050"/>
                </a:solidFill>
                <a:latin typeface="Segoe UI" panose="020B0502040204020203"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1"/>
          </p:nvPr>
        </p:nvSpPr>
        <p:spPr>
          <a:xfrm>
            <a:off x="261253" y="1021215"/>
            <a:ext cx="8574837" cy="5147356"/>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sp>
        <p:nvSpPr>
          <p:cNvPr id="4" name="Text Placeholder 3">
            <a:extLst>
              <a:ext uri="{FF2B5EF4-FFF2-40B4-BE49-F238E27FC236}">
                <a16:creationId xmlns:a16="http://schemas.microsoft.com/office/drawing/2014/main" id="{06AA2822-369C-4179-B838-EB359C5930D1}"/>
              </a:ext>
            </a:extLst>
          </p:cNvPr>
          <p:cNvSpPr>
            <a:spLocks noGrp="1"/>
          </p:cNvSpPr>
          <p:nvPr>
            <p:ph type="body" sz="quarter" idx="10"/>
          </p:nvPr>
        </p:nvSpPr>
        <p:spPr/>
        <p:txBody>
          <a:bodyPr/>
          <a:lstStyle/>
          <a:p>
            <a:endParaRPr lang="en-US"/>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4FEA-FBC0-4955-979C-AFB2C98A87CC}"/>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848E0793-D773-4FB0-A160-216CF98940C9}"/>
              </a:ext>
            </a:extLst>
          </p:cNvPr>
          <p:cNvSpPr>
            <a:spLocks noGrp="1"/>
          </p:cNvSpPr>
          <p:nvPr>
            <p:ph type="body" idx="1"/>
          </p:nvPr>
        </p:nvSpPr>
        <p:spPr/>
        <p:txBody>
          <a:bodyPr/>
          <a:lstStyle/>
          <a:p>
            <a:r>
              <a:rPr lang="en-US" b="1" dirty="0"/>
              <a:t>Obtain Performance and Usage Analytics for a Java Website</a:t>
            </a:r>
          </a:p>
          <a:p>
            <a:endParaRPr lang="en-US" b="1" dirty="0"/>
          </a:p>
          <a:p>
            <a:endParaRPr lang="en-US" b="1" dirty="0"/>
          </a:p>
          <a:p>
            <a:endParaRPr lang="en-US" b="1" dirty="0"/>
          </a:p>
          <a:p>
            <a:r>
              <a:rPr lang="en-US" b="1" dirty="0"/>
              <a:t>View Usage Analytics for Web Pages From Any Server (Cloud or On Premise)</a:t>
            </a:r>
          </a:p>
          <a:p>
            <a:endParaRPr lang="en-US" b="1" dirty="0"/>
          </a:p>
          <a:p>
            <a:endParaRPr lang="en-US" dirty="0"/>
          </a:p>
        </p:txBody>
      </p:sp>
      <p:sp>
        <p:nvSpPr>
          <p:cNvPr id="4" name="Text Placeholder 3">
            <a:extLst>
              <a:ext uri="{FF2B5EF4-FFF2-40B4-BE49-F238E27FC236}">
                <a16:creationId xmlns:a16="http://schemas.microsoft.com/office/drawing/2014/main" id="{D2D88405-8CA2-4E61-8420-75042CD6849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DEE3621-6533-4D24-BFFC-C7A11A0BEB7D}"/>
              </a:ext>
            </a:extLst>
          </p:cNvPr>
          <p:cNvPicPr>
            <a:picLocks noChangeAspect="1"/>
          </p:cNvPicPr>
          <p:nvPr/>
        </p:nvPicPr>
        <p:blipFill>
          <a:blip r:embed="rId2"/>
          <a:stretch>
            <a:fillRect/>
          </a:stretch>
        </p:blipFill>
        <p:spPr>
          <a:xfrm>
            <a:off x="2865863" y="1521145"/>
            <a:ext cx="5368500" cy="1768026"/>
          </a:xfrm>
          <a:prstGeom prst="rect">
            <a:avLst/>
          </a:prstGeom>
        </p:spPr>
      </p:pic>
      <p:pic>
        <p:nvPicPr>
          <p:cNvPr id="6" name="Picture 5">
            <a:extLst>
              <a:ext uri="{FF2B5EF4-FFF2-40B4-BE49-F238E27FC236}">
                <a16:creationId xmlns:a16="http://schemas.microsoft.com/office/drawing/2014/main" id="{3616FA54-4C28-4D5C-A7D9-430D2FCD3003}"/>
              </a:ext>
            </a:extLst>
          </p:cNvPr>
          <p:cNvPicPr>
            <a:picLocks noChangeAspect="1"/>
          </p:cNvPicPr>
          <p:nvPr/>
        </p:nvPicPr>
        <p:blipFill>
          <a:blip r:embed="rId3"/>
          <a:stretch>
            <a:fillRect/>
          </a:stretch>
        </p:blipFill>
        <p:spPr>
          <a:xfrm>
            <a:off x="3014149" y="4276134"/>
            <a:ext cx="5437116" cy="1892437"/>
          </a:xfrm>
          <a:prstGeom prst="rect">
            <a:avLst/>
          </a:prstGeom>
        </p:spPr>
      </p:pic>
    </p:spTree>
    <p:extLst>
      <p:ext uri="{BB962C8B-B14F-4D97-AF65-F5344CB8AC3E}">
        <p14:creationId xmlns:p14="http://schemas.microsoft.com/office/powerpoint/2010/main" val="215422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type="body"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5" name="Text Placeholder 14">
            <a:extLst>
              <a:ext uri="{FF2B5EF4-FFF2-40B4-BE49-F238E27FC236}">
                <a16:creationId xmlns:a16="http://schemas.microsoft.com/office/drawing/2014/main" id="{DB8E07EA-8E5A-4251-BF7F-24925AA00A32}"/>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8" name="Text Placeholder 7">
            <a:extLst>
              <a:ext uri="{FF2B5EF4-FFF2-40B4-BE49-F238E27FC236}">
                <a16:creationId xmlns:a16="http://schemas.microsoft.com/office/drawing/2014/main" id="{BF56A7C1-EECF-4CCD-B353-AC4101C6E551}"/>
              </a:ext>
            </a:extLst>
          </p:cNvPr>
          <p:cNvSpPr>
            <a:spLocks noGrp="1"/>
          </p:cNvSpPr>
          <p:nvPr>
            <p:ph type="body" sz="quarter" idx="10"/>
          </p:nvPr>
        </p:nvSpPr>
        <p:spPr/>
        <p:txBody>
          <a:bodyPr/>
          <a:lstStyle/>
          <a:p>
            <a:endParaRPr lang="en-US"/>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186144" y="2827410"/>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778503" y="1057855"/>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661834" y="5265717"/>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64316" y="2827410"/>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746787" y="1057855"/>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09650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Security Management</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766030"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Backup</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123774" y="1352175"/>
            <a:ext cx="1924727"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409832" y="3147012"/>
            <a:ext cx="204860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Update Management</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Automation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800288" cy="307724"/>
          </a:xfrm>
          <a:prstGeom prst="bentConnector3">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651509" y="3096882"/>
            <a:ext cx="729491" cy="307726"/>
          </a:xfrm>
          <a:prstGeom prst="bentConnector3">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99378" cy="244532"/>
          </a:xfrm>
          <a:prstGeom prst="bentConnector3">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057820" y="1327327"/>
            <a:ext cx="996484" cy="244532"/>
          </a:xfrm>
          <a:prstGeom prst="bentConnector3">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2723792"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035544"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2602" y="1000074"/>
            <a:ext cx="6578797" cy="4404449"/>
          </a:xfrm>
          <a:prstGeom prst="rect">
            <a:avLst/>
          </a:prstGeom>
        </p:spPr>
      </p:pic>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0"/>
          </p:nvPr>
        </p:nvSpPr>
        <p:spPr/>
        <p:txBody>
          <a:bodyPr/>
          <a:lstStyle/>
          <a:p>
            <a:r>
              <a:rPr lang="en-US" dirty="0">
                <a:hlinkClick r:id="rId4"/>
              </a:rPr>
              <a:t>https://docs.microsoft.com/en-us/azure/security-center/security-center-intro</a:t>
            </a:r>
            <a:endParaRPr lang="en-US" dirty="0"/>
          </a:p>
          <a:p>
            <a:endParaRPr lang="en-US" dirty="0"/>
          </a:p>
          <a:p>
            <a:endParaRPr lang="en-US" dirty="0"/>
          </a:p>
        </p:txBody>
      </p:sp>
    </p:spTree>
    <p:extLst>
      <p:ext uri="{BB962C8B-B14F-4D97-AF65-F5344CB8AC3E}">
        <p14:creationId xmlns:p14="http://schemas.microsoft.com/office/powerpoint/2010/main" val="319086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5696612" cy="100181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Improve what matters most</a:t>
            </a:r>
          </a:p>
          <a:p>
            <a:r>
              <a:rPr lang="en-US" sz="2100" dirty="0">
                <a:solidFill>
                  <a:srgbClr val="505050"/>
                </a:solidFill>
                <a:latin typeface="Segoe UI" panose="020B0502040204020203" pitchFamily="34" charset="0"/>
              </a:rPr>
              <a:t>Get ongoing, actionable advice</a:t>
            </a:r>
          </a:p>
          <a:p>
            <a:r>
              <a:rPr lang="en-US" sz="2100" dirty="0">
                <a:solidFill>
                  <a:srgbClr val="505050"/>
                </a:solidFill>
                <a:latin typeface="Segoe UI" panose="020B0502040204020203" pitchFamily="34" charset="0"/>
              </a:rPr>
              <a:t>Implement recommendations easily</a:t>
            </a:r>
          </a:p>
        </p:txBody>
      </p:sp>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7408206" cy="158351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t>Automate remote network monitoring with packet capture</a:t>
            </a:r>
          </a:p>
          <a:p>
            <a:r>
              <a:rPr lang="en-US" sz="2100" dirty="0"/>
              <a:t>Gain insight into your network traffic using flow logs</a:t>
            </a:r>
          </a:p>
          <a:p>
            <a:r>
              <a:rPr lang="en-US" sz="2100" dirty="0"/>
              <a:t>Diagnose VPN connectivity issues</a:t>
            </a:r>
          </a:p>
        </p:txBody>
      </p:sp>
      <p:sp>
        <p:nvSpPr>
          <p:cNvPr id="2" name="Title 1"/>
          <p:cNvSpPr>
            <a:spLocks noGrp="1"/>
          </p:cNvSpPr>
          <p:nvPr>
            <p:ph type="title"/>
          </p:nvPr>
        </p:nvSpPr>
        <p:spPr/>
        <p:txBody>
          <a:bodyPr/>
          <a:lstStyle/>
          <a:p>
            <a:r>
              <a:rPr lang="en-GB" dirty="0"/>
              <a:t>Network Watcher</a:t>
            </a:r>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0"/>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3A3FF-0FF0-44CA-AAA3-AA9AFAA5860D}"/>
              </a:ext>
            </a:extLst>
          </p:cNvPr>
          <p:cNvPicPr>
            <a:picLocks noChangeAspect="1"/>
          </p:cNvPicPr>
          <p:nvPr/>
        </p:nvPicPr>
        <p:blipFill>
          <a:blip r:embed="rId3"/>
          <a:stretch>
            <a:fillRect/>
          </a:stretch>
        </p:blipFill>
        <p:spPr>
          <a:xfrm>
            <a:off x="0" y="1185672"/>
            <a:ext cx="9144000" cy="4486656"/>
          </a:xfrm>
          <a:prstGeom prst="rect">
            <a:avLst/>
          </a:prstGeom>
        </p:spPr>
      </p:pic>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9" name="Text Placeholder 8">
            <a:extLst>
              <a:ext uri="{FF2B5EF4-FFF2-40B4-BE49-F238E27FC236}">
                <a16:creationId xmlns:a16="http://schemas.microsoft.com/office/drawing/2014/main" id="{03211318-BCE7-4659-9ED5-A2D0A0D672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1"/>
          </p:nvPr>
        </p:nvSpPr>
        <p:spPr>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10"/>
          </p:nvPr>
        </p:nvSpPr>
        <p:spPr/>
        <p:txBody>
          <a:bodyPr/>
          <a:lstStyle/>
          <a:p>
            <a:r>
              <a:rPr lang="en-US" dirty="0">
                <a:hlinkClick r:id="rId6"/>
              </a:rPr>
              <a:t>https://docs.microsoft.com/en-us/azure/automation/automation-intro</a:t>
            </a:r>
            <a:endParaRPr lang="en-US" dirty="0"/>
          </a:p>
          <a:p>
            <a:endParaRPr lang="en-US"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idx="1"/>
          </p:nvPr>
        </p:nvSpPr>
        <p:spPr/>
        <p:txBody>
          <a:bodyPr>
            <a:normAutofit lnSpcReduction="10000"/>
          </a:bodyPr>
          <a:lstStyle/>
          <a:p>
            <a:pPr>
              <a:spcBef>
                <a:spcPts val="0"/>
              </a:spcBef>
            </a:pPr>
            <a:r>
              <a:rPr lang="en-US" sz="3300" b="1" dirty="0"/>
              <a:t>Chef</a:t>
            </a:r>
          </a:p>
          <a:p>
            <a:pPr marL="428625" indent="-428625">
              <a:spcBef>
                <a:spcPts val="0"/>
              </a:spcBef>
              <a:buFont typeface="Arial" panose="020B0604020202020204" pitchFamily="34" charset="0"/>
              <a:buChar char="•"/>
            </a:pPr>
            <a:r>
              <a:rPr lang="en-US" sz="1500" dirty="0"/>
              <a:t>If you already have a Chef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Puppet</a:t>
            </a:r>
          </a:p>
          <a:p>
            <a:pPr marL="428625" indent="-428625">
              <a:spcBef>
                <a:spcPts val="0"/>
              </a:spcBef>
              <a:buFont typeface="Arial" panose="020B0604020202020204" pitchFamily="34" charset="0"/>
              <a:buChar char="•"/>
            </a:pPr>
            <a:r>
              <a:rPr lang="en-US" sz="1500" dirty="0"/>
              <a:t>If you already have a Puppet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DSC</a:t>
            </a:r>
          </a:p>
          <a:p>
            <a:pPr marL="428625" indent="-428625">
              <a:spcBef>
                <a:spcPts val="0"/>
              </a:spcBef>
              <a:buFont typeface="Arial" panose="020B0604020202020204" pitchFamily="34" charset="0"/>
              <a:buChar char="•"/>
            </a:pPr>
            <a:r>
              <a:rPr lang="en-US" sz="1500" dirty="0"/>
              <a:t>If you do not already have a Configuration Management Solution</a:t>
            </a:r>
          </a:p>
          <a:p>
            <a:pPr marL="428625" indent="-428625">
              <a:spcBef>
                <a:spcPts val="0"/>
              </a:spcBef>
              <a:buFont typeface="Arial" panose="020B0604020202020204" pitchFamily="34" charset="0"/>
              <a:buChar char="•"/>
            </a:pPr>
            <a:r>
              <a:rPr lang="en-US" sz="1500" dirty="0"/>
              <a:t>If your primary experience is in managing Windows machines</a:t>
            </a:r>
          </a:p>
          <a:p>
            <a:pPr marL="428625" indent="-428625">
              <a:spcBef>
                <a:spcPts val="0"/>
              </a:spcBef>
              <a:buFont typeface="Arial" panose="020B0604020202020204" pitchFamily="34" charset="0"/>
              <a:buChar char="•"/>
            </a:pPr>
            <a:r>
              <a:rPr lang="en-US" sz="1500" dirty="0"/>
              <a:t>Uses vender-neutral configuration files (MOF)</a:t>
            </a:r>
          </a:p>
          <a:p>
            <a:pPr marL="428625" indent="-428625">
              <a:spcBef>
                <a:spcPts val="0"/>
              </a:spcBef>
              <a:buFont typeface="Arial" panose="020B0604020202020204" pitchFamily="34" charset="0"/>
              <a:buChar char="•"/>
            </a:pPr>
            <a:r>
              <a:rPr lang="en-US" sz="1500" dirty="0"/>
              <a:t>If you already have PowerShell expertise</a:t>
            </a:r>
          </a:p>
          <a:p>
            <a:pPr marL="428625" indent="-428625">
              <a:spcBef>
                <a:spcPts val="0"/>
              </a:spcBef>
              <a:buFont typeface="Arial" panose="020B0604020202020204" pitchFamily="34" charset="0"/>
              <a:buChar char="•"/>
            </a:pPr>
            <a:endParaRPr lang="en-US" sz="1500" dirty="0"/>
          </a:p>
          <a:p>
            <a:pPr>
              <a:lnSpc>
                <a:spcPct val="110000"/>
              </a:lnSpc>
              <a:spcBef>
                <a:spcPts val="0"/>
              </a:spcBef>
            </a:pPr>
            <a:r>
              <a:rPr lang="en-US" sz="3300" b="1" dirty="0"/>
              <a:t>Azure Automation</a:t>
            </a:r>
          </a:p>
          <a:p>
            <a:pPr marL="428625" indent="-428625">
              <a:spcBef>
                <a:spcPts val="0"/>
              </a:spcBef>
              <a:buFont typeface="Arial" panose="020B0604020202020204" pitchFamily="34" charset="0"/>
              <a:buChar char="•"/>
            </a:pPr>
            <a:r>
              <a:rPr lang="en-US" sz="1575" dirty="0"/>
              <a:t>If you do not already have a Configuration Management Solution, or not deeply embedded</a:t>
            </a:r>
          </a:p>
          <a:p>
            <a:pPr marL="428625" indent="-428625">
              <a:spcBef>
                <a:spcPts val="0"/>
              </a:spcBef>
              <a:buFont typeface="Arial" panose="020B0604020202020204" pitchFamily="34" charset="0"/>
              <a:buChar char="•"/>
            </a:pPr>
            <a:r>
              <a:rPr lang="en-US" sz="1575" dirty="0"/>
              <a:t>If you want to significantly expand your configuration management without significant expense</a:t>
            </a:r>
          </a:p>
          <a:p>
            <a:pPr marL="428625" indent="-428625">
              <a:spcBef>
                <a:spcPts val="0"/>
              </a:spcBef>
              <a:buFont typeface="Arial" panose="020B0604020202020204" pitchFamily="34" charset="0"/>
              <a:buChar char="•"/>
            </a:pPr>
            <a:r>
              <a:rPr lang="en-US" sz="1575" dirty="0"/>
              <a:t>If you already own OMS</a:t>
            </a:r>
          </a:p>
          <a:p>
            <a:pPr marL="428625" indent="-428625">
              <a:spcBef>
                <a:spcPts val="0"/>
              </a:spcBef>
              <a:buFont typeface="Arial" panose="020B0604020202020204" pitchFamily="34" charset="0"/>
              <a:buChar char="•"/>
            </a:pPr>
            <a:r>
              <a:rPr lang="en-US" sz="1575" dirty="0"/>
              <a:t>If you already have PowerShell expertise </a:t>
            </a:r>
          </a:p>
        </p:txBody>
      </p:sp>
      <p:sp>
        <p:nvSpPr>
          <p:cNvPr id="4" name="Text Placeholder 3">
            <a:extLst>
              <a:ext uri="{FF2B5EF4-FFF2-40B4-BE49-F238E27FC236}">
                <a16:creationId xmlns:a16="http://schemas.microsoft.com/office/drawing/2014/main" id="{1BE59493-E1BF-470F-AD2E-EF5EC7FA97C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a:xfrm>
            <a:off x="261253" y="1021215"/>
            <a:ext cx="4478015" cy="5147356"/>
          </a:xfrm>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Leverage Chef in Azure when already using it.</a:t>
            </a:r>
            <a:endParaRPr lang="en-US" sz="825"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C5B1C21-0371-4A31-BC0F-6D7084894FF7}"/>
              </a:ext>
            </a:extLst>
          </p:cNvPr>
          <p:cNvSpPr>
            <a:spLocks noGrp="1"/>
          </p:cNvSpPr>
          <p:nvPr>
            <p:ph type="body" sz="quarter" idx="10"/>
          </p:nvPr>
        </p:nvSpPr>
        <p:spPr/>
        <p:txBody>
          <a:bodyPr/>
          <a:lstStyle/>
          <a:p>
            <a:endParaRPr lang="en-US"/>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4294967295"/>
          </p:nvPr>
        </p:nvSpPr>
        <p:spPr>
          <a:xfrm>
            <a:off x="4739268" y="1021215"/>
            <a:ext cx="4273550" cy="4968875"/>
          </a:xfrm>
        </p:spPr>
        <p:txBody>
          <a:bodyPr>
            <a:normAutofit/>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Puppet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3" name="Text Placeholder 2">
            <a:extLst>
              <a:ext uri="{FF2B5EF4-FFF2-40B4-BE49-F238E27FC236}">
                <a16:creationId xmlns:a16="http://schemas.microsoft.com/office/drawing/2014/main" id="{F19233E7-7204-44BD-967B-5FF2D8D9FE49}"/>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3" name="Text Placeholder 2">
            <a:extLst>
              <a:ext uri="{FF2B5EF4-FFF2-40B4-BE49-F238E27FC236}">
                <a16:creationId xmlns:a16="http://schemas.microsoft.com/office/drawing/2014/main" id="{5CF4C7F2-C52F-45BE-A072-CCA342E8ACAA}"/>
              </a:ext>
            </a:extLst>
          </p:cNvPr>
          <p:cNvSpPr>
            <a:spLocks noGrp="1"/>
          </p:cNvSpPr>
          <p:nvPr>
            <p:ph type="body" sz="quarter" idx="10"/>
          </p:nvPr>
        </p:nvSpPr>
        <p:spPr/>
        <p:txBody>
          <a:bodyPr/>
          <a:lstStyle/>
          <a:p>
            <a:endParaRPr lang="en-US"/>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4" name="Text Placeholder 3">
            <a:extLst>
              <a:ext uri="{FF2B5EF4-FFF2-40B4-BE49-F238E27FC236}">
                <a16:creationId xmlns:a16="http://schemas.microsoft.com/office/drawing/2014/main" id="{44A303A8-216C-434C-809F-8C1EBAA53554}"/>
              </a:ext>
            </a:extLst>
          </p:cNvPr>
          <p:cNvSpPr>
            <a:spLocks noGrp="1"/>
          </p:cNvSpPr>
          <p:nvPr>
            <p:ph type="body" sz="quarter" idx="10"/>
          </p:nvPr>
        </p:nvSpPr>
        <p:spPr/>
        <p:txBody>
          <a:bodyPr/>
          <a:lstStyle/>
          <a:p>
            <a:endParaRPr lang="en-US"/>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36334" y="1781174"/>
            <a:ext cx="7032773" cy="4026695"/>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151194" y="1781176"/>
            <a:ext cx="6501879" cy="4053427"/>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3073" y="1510038"/>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2107150"/>
            <a:ext cx="4475627" cy="3401477"/>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1700213" y="2681288"/>
            <a:ext cx="5743575" cy="1495425"/>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pic>
        <p:nvPicPr>
          <p:cNvPr id="5" name="Picture 4"/>
          <p:cNvPicPr>
            <a:picLocks noChangeAspect="1"/>
          </p:cNvPicPr>
          <p:nvPr/>
        </p:nvPicPr>
        <p:blipFill>
          <a:blip r:embed="rId4"/>
          <a:stretch>
            <a:fillRect/>
          </a:stretch>
        </p:blipFill>
        <p:spPr>
          <a:xfrm>
            <a:off x="357970" y="2614266"/>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13136" y="1781176"/>
            <a:ext cx="6709767" cy="3852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275" y="4181475"/>
            <a:ext cx="2317185" cy="1604963"/>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261187" y="950221"/>
            <a:ext cx="8574837" cy="5356916"/>
          </a:xfrm>
        </p:spPr>
        <p:txBody>
          <a:bodyPr>
            <a:normAutofit fontScale="85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261186" y="6447097"/>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Automation</a:t>
            </a:r>
          </a:p>
        </p:txBody>
      </p:sp>
      <p:sp>
        <p:nvSpPr>
          <p:cNvPr id="171" name="Rectangle 170"/>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cs typeface="+mn-cs"/>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cs typeface="+mn-cs"/>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7394133" y="3616250"/>
            <a:ext cx="1181887" cy="1187683"/>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Hybrid Worker</a:t>
                </a:r>
                <a:endParaRPr lang="en-US" sz="714" b="0" kern="0" spc="-38" dirty="0">
                  <a:solidFill>
                    <a:prstClr val="black"/>
                  </a:solidFill>
                  <a:latin typeface="Segoe UI"/>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cs typeface="+mn-cs"/>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latin typeface="Segoe UI"/>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Orchestrator</a:t>
            </a:r>
            <a:endParaRPr lang="en-US" sz="714" b="0" kern="0" spc="-38" dirty="0">
              <a:solidFill>
                <a:prstClr val="black"/>
              </a:solidFill>
              <a:latin typeface="Segoe UI"/>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5080129" y="3977948"/>
            <a:ext cx="723329" cy="851377"/>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latin typeface="Segoe UI"/>
                  <a:cs typeface="+mn-cs"/>
                </a:rPr>
                <a:t>SMA</a:t>
              </a:r>
              <a:endParaRPr lang="en-US" sz="100" b="0" kern="0" spc="-38" dirty="0">
                <a:solidFill>
                  <a:prstClr val="black"/>
                </a:solidFill>
                <a:latin typeface="Segoe UI"/>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latin typeface="Segoe UI"/>
                <a:cs typeface="+mn-cs"/>
              </a:rPr>
              <a:t>Hyper-V</a:t>
            </a:r>
          </a:p>
          <a:p>
            <a:pPr defTabSz="685328">
              <a:lnSpc>
                <a:spcPct val="90000"/>
              </a:lnSpc>
              <a:defRPr/>
            </a:pPr>
            <a:r>
              <a:rPr lang="en-US" sz="1050" b="0" kern="0" spc="-38" dirty="0">
                <a:solidFill>
                  <a:prstClr val="white"/>
                </a:solidFill>
                <a:latin typeface="Segoe UI"/>
                <a:cs typeface="+mn-cs"/>
              </a:rPr>
              <a:t>VMWare</a:t>
            </a:r>
          </a:p>
          <a:p>
            <a:pPr defTabSz="685328">
              <a:lnSpc>
                <a:spcPct val="90000"/>
              </a:lnSpc>
              <a:defRPr/>
            </a:pPr>
            <a:r>
              <a:rPr lang="en-US" sz="1050" b="0" kern="0" spc="-38" dirty="0">
                <a:solidFill>
                  <a:prstClr val="white"/>
                </a:solidFill>
                <a:latin typeface="Segoe UI"/>
                <a:cs typeface="+mn-cs"/>
              </a:rPr>
              <a:t>OpenStack</a:t>
            </a:r>
          </a:p>
          <a:p>
            <a:pPr defTabSz="685800" fontAlgn="auto">
              <a:lnSpc>
                <a:spcPct val="90000"/>
              </a:lnSpc>
              <a:spcBef>
                <a:spcPts val="0"/>
              </a:spcBef>
              <a:spcAft>
                <a:spcPts val="450"/>
              </a:spcAft>
              <a:defRPr/>
            </a:pPr>
            <a:endParaRPr lang="en-US" sz="1050" b="0" kern="0" dirty="0">
              <a:solidFill>
                <a:prstClr val="white"/>
              </a:solidFill>
              <a:latin typeface="Segoe UI"/>
              <a:cs typeface="+mn-cs"/>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01931" y="1749371"/>
            <a:ext cx="8741880" cy="1117229"/>
          </a:xfrm>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Proactive and reactive support </a:t>
            </a:r>
          </a:p>
          <a:p>
            <a:pPr defTabSz="699354">
              <a:lnSpc>
                <a:spcPct val="90000"/>
              </a:lnSpc>
              <a:defRPr/>
            </a:pPr>
            <a:endParaRPr lang="en-US" kern="0" dirty="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sz="quarter" idx="10"/>
          </p:nvPr>
        </p:nvSpPr>
        <p:spPr>
          <a:xfrm>
            <a:off x="261188" y="5798546"/>
            <a:ext cx="8574837" cy="919494"/>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https://www.microsoft.com/en-ie/learning/exam-70-535.aspx</a:t>
            </a:r>
          </a:p>
        </p:txBody>
      </p:sp>
      <p:sp>
        <p:nvSpPr>
          <p:cNvPr id="9" name="Freeform 5">
            <a:extLst>
              <a:ext uri="{FF2B5EF4-FFF2-40B4-BE49-F238E27FC236}">
                <a16:creationId xmlns:a16="http://schemas.microsoft.com/office/drawing/2014/main" id="{26B06E6A-C504-410A-A73A-4BDD0072EA91}"/>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Image result for triangle alert azure">
            <a:extLst>
              <a:ext uri="{FF2B5EF4-FFF2-40B4-BE49-F238E27FC236}">
                <a16:creationId xmlns:a16="http://schemas.microsoft.com/office/drawing/2014/main" id="{8220256E-2D0D-4EB0-9F66-F511196299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3018619" y="3570156"/>
            <a:ext cx="958052" cy="2862805"/>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34" name="Group 33"/>
          <p:cNvGrpSpPr/>
          <p:nvPr/>
        </p:nvGrpSpPr>
        <p:grpSpPr>
          <a:xfrm>
            <a:off x="2377670" y="3684069"/>
            <a:ext cx="1121826" cy="3020306"/>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sp>
        <p:nvSpPr>
          <p:cNvPr id="64" name="Freeform 111"/>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5" name="Freeform 113"/>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66" name="Group 65"/>
          <p:cNvGrpSpPr/>
          <p:nvPr/>
        </p:nvGrpSpPr>
        <p:grpSpPr>
          <a:xfrm>
            <a:off x="3422242" y="3207446"/>
            <a:ext cx="1234892" cy="3324712"/>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nvGrpSpPr>
          <p:cNvPr id="95" name="Group 94"/>
          <p:cNvGrpSpPr/>
          <p:nvPr/>
        </p:nvGrpSpPr>
        <p:grpSpPr>
          <a:xfrm>
            <a:off x="4700788" y="3066620"/>
            <a:ext cx="1239208" cy="3428339"/>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nvGrpSpPr>
          <p:cNvPr id="125" name="Group 124"/>
          <p:cNvGrpSpPr/>
          <p:nvPr/>
        </p:nvGrpSpPr>
        <p:grpSpPr>
          <a:xfrm>
            <a:off x="4160105" y="3156112"/>
            <a:ext cx="1129812" cy="337604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latin typeface="Segoe UI"/>
                    <a:cs typeface="+mn-cs"/>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158" name="Group 157"/>
          <p:cNvGrpSpPr/>
          <p:nvPr/>
        </p:nvGrpSpPr>
        <p:grpSpPr>
          <a:xfrm>
            <a:off x="526502" y="3778832"/>
            <a:ext cx="1903647" cy="62627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743914" y="2749342"/>
            <a:ext cx="2067404" cy="685667"/>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2946812" y="2047223"/>
            <a:ext cx="2065823" cy="903787"/>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5301321" y="2184524"/>
            <a:ext cx="2065823" cy="903787"/>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6658652" y="3049799"/>
            <a:ext cx="2220575" cy="698050"/>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7287160" y="4174781"/>
            <a:ext cx="1625554" cy="598004"/>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fontAlgn="auto">
                <a:lnSpc>
                  <a:spcPct val="90000"/>
                </a:lnSpc>
                <a:spcBef>
                  <a:spcPts val="0"/>
                </a:spcBef>
                <a:spcAft>
                  <a:spcPts val="459"/>
                </a:spcAft>
                <a:buSzPct val="90000"/>
              </a:pPr>
              <a:r>
                <a:rPr lang="en-US" sz="1200" b="0"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1577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Segoe UI" panose="020B0502040204020203" pitchFamily="34" charset="0"/>
              </a:rPr>
              <a:t>Collect and correlate data from multiple sources</a:t>
            </a:r>
          </a:p>
          <a:p>
            <a:r>
              <a:rPr lang="en-US" sz="1800" dirty="0">
                <a:solidFill>
                  <a:srgbClr val="505050"/>
                </a:solidFill>
                <a:latin typeface="Segoe UI" panose="020B0502040204020203" pitchFamily="34" charset="0"/>
              </a:rPr>
              <a:t>Collect and analyze Azure activity logs</a:t>
            </a:r>
          </a:p>
          <a:p>
            <a:r>
              <a:rPr lang="en-US" sz="1800" dirty="0">
                <a:solidFill>
                  <a:srgbClr val="505050"/>
                </a:solidFill>
                <a:latin typeface="Segoe UI" panose="020B0502040204020203" pitchFamily="34" charset="0"/>
              </a:rPr>
              <a:t>Customize dashboards to focus on what matters most to you</a:t>
            </a:r>
          </a:p>
          <a:p>
            <a:r>
              <a:rPr lang="en-US" sz="1800" dirty="0">
                <a:solidFill>
                  <a:srgbClr val="505050"/>
                </a:solidFill>
                <a:latin typeface="Segoe UI" panose="020B0502040204020203" pitchFamily="34" charset="0"/>
              </a:rPr>
              <a:t>Perform rich data exploration with interactive queries</a:t>
            </a:r>
          </a:p>
          <a:p>
            <a:r>
              <a:rPr lang="en-US" sz="1800" dirty="0">
                <a:solidFill>
                  <a:srgbClr val="505050"/>
                </a:solidFill>
                <a:latin typeface="Segoe UI" panose="020B0502040204020203" pitchFamily="34" charset="0"/>
              </a:rPr>
              <a:t>Use smart analytics powered by machine learning</a:t>
            </a:r>
          </a:p>
          <a:p>
            <a:r>
              <a:rPr lang="en-US" sz="1800" dirty="0">
                <a:solidFill>
                  <a:srgbClr val="505050"/>
                </a:solidFill>
                <a:latin typeface="Segoe UI" panose="020B0502040204020203" pitchFamily="34" charset="0"/>
              </a:rPr>
              <a:t>Turn insights into action with built-in notification and automation</a:t>
            </a:r>
          </a:p>
          <a:p>
            <a:endParaRPr lang="en-US" sz="1800" dirty="0">
              <a:solidFill>
                <a:srgbClr val="5F5F5F">
                  <a:alpha val="99000"/>
                </a:srgbClr>
              </a:solidFill>
              <a:latin typeface="Segoe UI"/>
            </a:endParaRPr>
          </a:p>
          <a:p>
            <a:pPr marL="2381" indent="0">
              <a:lnSpc>
                <a:spcPct val="100000"/>
              </a:lnSpc>
              <a:buNone/>
            </a:pPr>
            <a:endParaRPr lang="en-US" sz="18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5015</Words>
  <Application>Microsoft Office PowerPoint</Application>
  <PresentationFormat>On-screen Show (4:3)</PresentationFormat>
  <Paragraphs>619</Paragraphs>
  <Slides>43</Slides>
  <Notes>40</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43</vt:i4>
      </vt:variant>
    </vt:vector>
  </HeadingPairs>
  <TitlesOfParts>
    <vt:vector size="67" baseType="lpstr">
      <vt:lpstr>MS PGothic</vt:lpstr>
      <vt:lpstr>Segoe UI Semilight</vt:lpstr>
      <vt:lpstr>Segoe UI</vt:lpstr>
      <vt:lpstr>Wingdings</vt:lpstr>
      <vt:lpstr>Arial</vt:lpstr>
      <vt:lpstr>Segoe UI Semibold</vt:lpstr>
      <vt:lpstr>Calibri</vt:lpstr>
      <vt:lpstr>Calibri Light</vt:lpstr>
      <vt:lpstr>Times New Roman</vt:lpstr>
      <vt:lpstr>Consolas</vt:lpstr>
      <vt:lpstr>Segoe UI (Body)</vt:lpstr>
      <vt:lpstr>Courier New</vt:lpstr>
      <vt:lpstr>Segoe UI Bold</vt:lpstr>
      <vt:lpstr>Segoe UI Light</vt:lpstr>
      <vt:lpstr>Mangal</vt:lpstr>
      <vt:lpstr>Segoe UI Symbol</vt:lpstr>
      <vt:lpstr>Segoe Pro</vt:lpstr>
      <vt:lpstr>Segoe Semibold</vt:lpstr>
      <vt:lpstr>Verdana</vt:lpstr>
      <vt:lpstr>NG_MOC_Core_ModuleNew2</vt:lpstr>
      <vt:lpstr>16_NG_MOC_Core_ModuleNew2</vt:lpstr>
      <vt:lpstr>2_COLOR TEMPLATE</vt:lpstr>
      <vt:lpstr>2_Office Theme</vt:lpstr>
      <vt:lpstr>Office Theme</vt:lpstr>
      <vt:lpstr>Exam 70-535 Architecting Microsoft Azure Solutions </vt:lpstr>
      <vt:lpstr>PowerPoint Presentation</vt:lpstr>
      <vt:lpstr>Design for Operations</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PowerPoint Presentation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2018-05-10T20:12:18Z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